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10"/>
  </p:notesMasterIdLst>
  <p:sldIdLst>
    <p:sldId id="1127" r:id="rId2"/>
    <p:sldId id="1136" r:id="rId3"/>
    <p:sldId id="273" r:id="rId4"/>
    <p:sldId id="275" r:id="rId5"/>
    <p:sldId id="274" r:id="rId6"/>
    <p:sldId id="1137" r:id="rId7"/>
    <p:sldId id="26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94DB8-214C-4CE8-9838-15B2283DE82E}" type="doc">
      <dgm:prSet loTypeId="urn:microsoft.com/office/officeart/2005/8/layout/chevronAccent+Icon" loCatId="process" qsTypeId="urn:microsoft.com/office/officeart/2005/8/quickstyle/simple5" qsCatId="simple" csTypeId="urn:microsoft.com/office/officeart/2005/8/colors/accent1_2" csCatId="accent1" phldr="1"/>
      <dgm:spPr/>
    </dgm:pt>
    <dgm:pt modelId="{9D497E8C-8841-4A58-A457-D103E14A688B}">
      <dgm:prSet phldrT="[Text]" custT="1"/>
      <dgm:spPr>
        <a:ln>
          <a:solidFill>
            <a:srgbClr val="004F71"/>
          </a:solidFill>
        </a:ln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Phase #1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600" b="0" i="1" dirty="0">
              <a:latin typeface="Calibri" panose="020F0502020204030204" pitchFamily="34" charset="0"/>
              <a:cs typeface="Calibri" panose="020F0502020204030204" pitchFamily="34" charset="0"/>
            </a:rPr>
            <a:t>Spring 2022</a:t>
          </a: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Socialize</a:t>
          </a:r>
        </a:p>
      </dgm:t>
      <dgm:extLst>
        <a:ext uri="{E40237B7-FDA0-4F09-8148-C483321AD2D9}">
          <dgm14:cNvPr xmlns:dgm14="http://schemas.microsoft.com/office/drawing/2010/diagram" id="0" name="" descr="Phase #1&#10;(Spring 2022) &#10;Socialize&#10;"/>
        </a:ext>
      </dgm:extLst>
    </dgm:pt>
    <dgm:pt modelId="{DD8A31C7-E319-401F-AF83-32A7A4134359}" type="parTrans" cxnId="{C4A61784-78E4-4848-A866-6E8763E7C46F}">
      <dgm:prSet/>
      <dgm:spPr/>
      <dgm:t>
        <a:bodyPr/>
        <a:lstStyle/>
        <a:p>
          <a:endParaRPr lang="en-US"/>
        </a:p>
      </dgm:t>
    </dgm:pt>
    <dgm:pt modelId="{26E05841-69B1-4EF2-849F-9374B49B4B7F}" type="sibTrans" cxnId="{C4A61784-78E4-4848-A866-6E8763E7C46F}">
      <dgm:prSet/>
      <dgm:spPr/>
      <dgm:t>
        <a:bodyPr/>
        <a:lstStyle/>
        <a:p>
          <a:endParaRPr lang="en-US"/>
        </a:p>
      </dgm:t>
    </dgm:pt>
    <dgm:pt modelId="{702C685C-C5EB-4D8E-B8CD-5C1A0BF9A4C3}">
      <dgm:prSet phldrT="[Text]" custT="1"/>
      <dgm:spPr>
        <a:ln>
          <a:solidFill>
            <a:srgbClr val="C99701"/>
          </a:solidFill>
        </a:ln>
      </dgm:spPr>
      <dgm:t>
        <a:bodyPr/>
        <a:lstStyle/>
        <a:p>
          <a:pPr rtl="0"/>
          <a:r>
            <a:rPr lang="en-US" sz="1600" b="1" dirty="0">
              <a:latin typeface="Calibri"/>
              <a:cs typeface="Calibri"/>
            </a:rPr>
            <a:t>Phase #2</a:t>
          </a:r>
          <a:br>
            <a:rPr lang="en-US" sz="1600" b="1" dirty="0">
              <a:latin typeface="Calibri"/>
              <a:cs typeface="Calibri"/>
            </a:rPr>
          </a:br>
          <a:r>
            <a:rPr lang="en-US" sz="1550" b="0" dirty="0">
              <a:latin typeface="Calibri"/>
              <a:cs typeface="Calibri"/>
            </a:rPr>
            <a:t>(</a:t>
          </a:r>
          <a:r>
            <a:rPr lang="en-US" sz="1550" b="0" i="1" dirty="0">
              <a:latin typeface="Calibri"/>
              <a:cs typeface="Calibri"/>
            </a:rPr>
            <a:t>Summer</a:t>
          </a:r>
          <a:r>
            <a:rPr lang="en-US" sz="1550" b="0" dirty="0">
              <a:latin typeface="Calibri"/>
              <a:cs typeface="Calibri"/>
            </a:rPr>
            <a:t> </a:t>
          </a:r>
          <a:r>
            <a:rPr lang="en-US" sz="1550" b="0" i="1" dirty="0">
              <a:latin typeface="Calibri"/>
              <a:cs typeface="Calibri"/>
            </a:rPr>
            <a:t>2022</a:t>
          </a:r>
          <a:r>
            <a:rPr lang="en-US" sz="1550" b="0" dirty="0">
              <a:latin typeface="Calibri"/>
              <a:cs typeface="Calibri"/>
            </a:rPr>
            <a:t>) </a:t>
          </a:r>
        </a:p>
        <a:p>
          <a:r>
            <a:rPr lang="en-US" sz="1550" b="0" dirty="0">
              <a:latin typeface="Calibri" panose="020F0502020204030204" pitchFamily="34" charset="0"/>
              <a:cs typeface="Calibri" panose="020F0502020204030204" pitchFamily="34" charset="0"/>
            </a:rPr>
            <a:t>Organize</a:t>
          </a:r>
        </a:p>
      </dgm:t>
      <dgm:extLst>
        <a:ext uri="{E40237B7-FDA0-4F09-8148-C483321AD2D9}">
          <dgm14:cNvPr xmlns:dgm14="http://schemas.microsoft.com/office/drawing/2010/diagram" id="0" name="" descr="Phase #2&#10;(Spring - Summer 2022) &#10;Organize&#10;"/>
        </a:ext>
      </dgm:extLst>
    </dgm:pt>
    <dgm:pt modelId="{09262B27-262A-4870-A738-5390AD2A3DA0}" type="parTrans" cxnId="{EA71B43F-D07C-4A15-A60E-CF91323CB95E}">
      <dgm:prSet/>
      <dgm:spPr/>
      <dgm:t>
        <a:bodyPr/>
        <a:lstStyle/>
        <a:p>
          <a:endParaRPr lang="en-US"/>
        </a:p>
      </dgm:t>
    </dgm:pt>
    <dgm:pt modelId="{3CCB4F5B-A1E7-4C52-BC03-7C794151C0FE}" type="sibTrans" cxnId="{EA71B43F-D07C-4A15-A60E-CF91323CB95E}">
      <dgm:prSet/>
      <dgm:spPr/>
      <dgm:t>
        <a:bodyPr/>
        <a:lstStyle/>
        <a:p>
          <a:endParaRPr lang="en-US"/>
        </a:p>
      </dgm:t>
    </dgm:pt>
    <dgm:pt modelId="{2C84096A-8176-483B-B656-12B09CCE4899}">
      <dgm:prSet phldrT="[Text]" custT="1"/>
      <dgm:spPr>
        <a:ln>
          <a:solidFill>
            <a:srgbClr val="A8AD00"/>
          </a:solidFill>
        </a:ln>
      </dgm:spPr>
      <dgm:t>
        <a:bodyPr/>
        <a:lstStyle/>
        <a:p>
          <a:r>
            <a:rPr lang="en-US" sz="1600" b="1" dirty="0">
              <a:latin typeface="Calibri"/>
              <a:cs typeface="Calibri"/>
            </a:rPr>
            <a:t>Phase #3</a:t>
          </a:r>
          <a:br>
            <a:rPr lang="en-US" sz="1600" b="1" dirty="0">
              <a:latin typeface="Calibri"/>
              <a:cs typeface="Calibri"/>
            </a:rPr>
          </a:br>
          <a:r>
            <a:rPr lang="en-US" sz="1600" b="0" dirty="0">
              <a:latin typeface="Calibri"/>
              <a:cs typeface="Calibri"/>
            </a:rPr>
            <a:t>(</a:t>
          </a:r>
          <a:r>
            <a:rPr lang="en-US" sz="1600" b="0" i="1" dirty="0">
              <a:latin typeface="Calibri"/>
              <a:cs typeface="Calibri"/>
            </a:rPr>
            <a:t>Fall 2022</a:t>
          </a:r>
          <a:r>
            <a:rPr lang="en-US" sz="1600" b="0" dirty="0">
              <a:latin typeface="Calibri"/>
              <a:cs typeface="Calibri"/>
            </a:rPr>
            <a:t>)</a:t>
          </a:r>
        </a:p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Standardize</a:t>
          </a:r>
        </a:p>
      </dgm:t>
      <dgm:extLst>
        <a:ext uri="{E40237B7-FDA0-4F09-8148-C483321AD2D9}">
          <dgm14:cNvPr xmlns:dgm14="http://schemas.microsoft.com/office/drawing/2010/diagram" id="0" name="" descr="Phase #3&#10;(Summer 2022)&#10;Standardize&#10;"/>
        </a:ext>
      </dgm:extLst>
    </dgm:pt>
    <dgm:pt modelId="{8FE19FE5-EF27-4D42-A9E5-FF50E16B967D}" type="parTrans" cxnId="{976153ED-DDE8-4D44-B95F-12AF71644B71}">
      <dgm:prSet/>
      <dgm:spPr/>
      <dgm:t>
        <a:bodyPr/>
        <a:lstStyle/>
        <a:p>
          <a:endParaRPr lang="en-US"/>
        </a:p>
      </dgm:t>
    </dgm:pt>
    <dgm:pt modelId="{DA061C8E-2C35-4E8E-A997-C68CC204459A}" type="sibTrans" cxnId="{976153ED-DDE8-4D44-B95F-12AF71644B71}">
      <dgm:prSet/>
      <dgm:spPr/>
      <dgm:t>
        <a:bodyPr/>
        <a:lstStyle/>
        <a:p>
          <a:endParaRPr lang="en-US"/>
        </a:p>
      </dgm:t>
    </dgm:pt>
    <dgm:pt modelId="{C1B39F5E-AABC-4065-8769-123D6B19325C}">
      <dgm:prSet phldrT="[Text]" custT="1"/>
      <dgm:spPr>
        <a:ln>
          <a:solidFill>
            <a:srgbClr val="A8AD00"/>
          </a:solidFill>
        </a:ln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Phase #4</a:t>
          </a:r>
          <a:b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600" b="0" i="1" dirty="0">
              <a:latin typeface="Calibri" panose="020F0502020204030204" pitchFamily="34" charset="0"/>
              <a:cs typeface="Calibri" panose="020F0502020204030204" pitchFamily="34" charset="0"/>
            </a:rPr>
            <a:t>Ongoing</a:t>
          </a:r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Normalize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Phase #4&#10;(Ongoing) &#10;Normalize&#10;"/>
        </a:ext>
      </dgm:extLst>
    </dgm:pt>
    <dgm:pt modelId="{B39C1EF1-C25C-41BB-AB21-DBB428CC84B3}" type="parTrans" cxnId="{438DA7F6-93F7-40FE-B729-B1806BFEEE43}">
      <dgm:prSet/>
      <dgm:spPr/>
      <dgm:t>
        <a:bodyPr/>
        <a:lstStyle/>
        <a:p>
          <a:endParaRPr lang="en-US"/>
        </a:p>
      </dgm:t>
    </dgm:pt>
    <dgm:pt modelId="{9E6AD79A-2F81-4276-97BB-087998E79EA6}" type="sibTrans" cxnId="{438DA7F6-93F7-40FE-B729-B1806BFEEE43}">
      <dgm:prSet/>
      <dgm:spPr/>
      <dgm:t>
        <a:bodyPr/>
        <a:lstStyle/>
        <a:p>
          <a:endParaRPr lang="en-US"/>
        </a:p>
      </dgm:t>
    </dgm:pt>
    <dgm:pt modelId="{A1D09A69-9F83-48D1-A2D2-E4ECB9CCD85A}" type="pres">
      <dgm:prSet presAssocID="{F0294DB8-214C-4CE8-9838-15B2283DE82E}" presName="Name0" presStyleCnt="0">
        <dgm:presLayoutVars>
          <dgm:dir/>
          <dgm:resizeHandles val="exact"/>
        </dgm:presLayoutVars>
      </dgm:prSet>
      <dgm:spPr/>
    </dgm:pt>
    <dgm:pt modelId="{777E8C75-7682-4F58-A2F3-B7FAFD9D9C27}" type="pres">
      <dgm:prSet presAssocID="{9D497E8C-8841-4A58-A457-D103E14A688B}" presName="composite" presStyleCnt="0"/>
      <dgm:spPr/>
    </dgm:pt>
    <dgm:pt modelId="{700D956E-3C85-4EE3-AD04-C640957FD6CB}" type="pres">
      <dgm:prSet presAssocID="{9D497E8C-8841-4A58-A457-D103E14A688B}" presName="bgChev" presStyleLbl="node1" presStyleIdx="0" presStyleCnt="4"/>
      <dgm:spPr>
        <a:solidFill>
          <a:srgbClr val="004F71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F2AA638-2382-48A7-81B9-6DCAB5445551}" type="pres">
      <dgm:prSet presAssocID="{9D497E8C-8841-4A58-A457-D103E14A688B}" presName="txNode" presStyleLbl="fgAcc1" presStyleIdx="0" presStyleCnt="4">
        <dgm:presLayoutVars>
          <dgm:bulletEnabled val="1"/>
        </dgm:presLayoutVars>
      </dgm:prSet>
      <dgm:spPr/>
    </dgm:pt>
    <dgm:pt modelId="{AC0C14AD-D0C7-4C94-832C-9487E1B488E8}" type="pres">
      <dgm:prSet presAssocID="{26E05841-69B1-4EF2-849F-9374B49B4B7F}" presName="compositeSpace" presStyleCnt="0"/>
      <dgm:spPr/>
    </dgm:pt>
    <dgm:pt modelId="{F397858D-BD31-407F-B530-6B787574915A}" type="pres">
      <dgm:prSet presAssocID="{702C685C-C5EB-4D8E-B8CD-5C1A0BF9A4C3}" presName="composite" presStyleCnt="0"/>
      <dgm:spPr/>
    </dgm:pt>
    <dgm:pt modelId="{C16B3688-2CDD-410C-9D70-5EB06D03FBAD}" type="pres">
      <dgm:prSet presAssocID="{702C685C-C5EB-4D8E-B8CD-5C1A0BF9A4C3}" presName="bgChev" presStyleLbl="node1" presStyleIdx="1" presStyleCnt="4"/>
      <dgm:spPr>
        <a:solidFill>
          <a:srgbClr val="C99701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8B2EEFD-2FE2-4564-A01F-C93A82814C40}" type="pres">
      <dgm:prSet presAssocID="{702C685C-C5EB-4D8E-B8CD-5C1A0BF9A4C3}" presName="txNode" presStyleLbl="fgAcc1" presStyleIdx="1" presStyleCnt="4" custScaleX="105387">
        <dgm:presLayoutVars>
          <dgm:bulletEnabled val="1"/>
        </dgm:presLayoutVars>
      </dgm:prSet>
      <dgm:spPr/>
    </dgm:pt>
    <dgm:pt modelId="{8A9ECDE4-DD7B-4C76-9425-F72573D6DBA4}" type="pres">
      <dgm:prSet presAssocID="{3CCB4F5B-A1E7-4C52-BC03-7C794151C0FE}" presName="compositeSpace" presStyleCnt="0"/>
      <dgm:spPr/>
    </dgm:pt>
    <dgm:pt modelId="{8E24133D-0BAE-4539-A519-77F88CBB496E}" type="pres">
      <dgm:prSet presAssocID="{2C84096A-8176-483B-B656-12B09CCE4899}" presName="composite" presStyleCnt="0"/>
      <dgm:spPr/>
    </dgm:pt>
    <dgm:pt modelId="{ADB0ECF1-7CBC-4614-837B-F83C9CD49642}" type="pres">
      <dgm:prSet presAssocID="{2C84096A-8176-483B-B656-12B09CCE4899}" presName="bgChev" presStyleLbl="node1" presStyleIdx="2" presStyleCnt="4"/>
      <dgm:spPr>
        <a:solidFill>
          <a:srgbClr val="A8AD00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1515E50-64FD-4724-A48E-B3E7382CAC6A}" type="pres">
      <dgm:prSet presAssocID="{2C84096A-8176-483B-B656-12B09CCE4899}" presName="txNode" presStyleLbl="fgAcc1" presStyleIdx="2" presStyleCnt="4" custScaleX="119987">
        <dgm:presLayoutVars>
          <dgm:bulletEnabled val="1"/>
        </dgm:presLayoutVars>
      </dgm:prSet>
      <dgm:spPr/>
    </dgm:pt>
    <dgm:pt modelId="{0C6DE93A-8ACD-4A84-8E24-E5D853BD0D82}" type="pres">
      <dgm:prSet presAssocID="{DA061C8E-2C35-4E8E-A997-C68CC204459A}" presName="compositeSpace" presStyleCnt="0"/>
      <dgm:spPr/>
    </dgm:pt>
    <dgm:pt modelId="{2D020E7A-4E01-414B-8E6A-CB429FFE5861}" type="pres">
      <dgm:prSet presAssocID="{C1B39F5E-AABC-4065-8769-123D6B19325C}" presName="composite" presStyleCnt="0"/>
      <dgm:spPr/>
    </dgm:pt>
    <dgm:pt modelId="{8465501E-BF26-4E22-93FD-50F687BEDF66}" type="pres">
      <dgm:prSet presAssocID="{C1B39F5E-AABC-4065-8769-123D6B19325C}" presName="bgChev" presStyleLbl="node1" presStyleIdx="3" presStyleCnt="4"/>
      <dgm:spPr>
        <a:solidFill>
          <a:schemeClr val="accent2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255007-5558-4FE4-9C56-690454ED0819}" type="pres">
      <dgm:prSet presAssocID="{C1B39F5E-AABC-4065-8769-123D6B19325C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EA71B43F-D07C-4A15-A60E-CF91323CB95E}" srcId="{F0294DB8-214C-4CE8-9838-15B2283DE82E}" destId="{702C685C-C5EB-4D8E-B8CD-5C1A0BF9A4C3}" srcOrd="1" destOrd="0" parTransId="{09262B27-262A-4870-A738-5390AD2A3DA0}" sibTransId="{3CCB4F5B-A1E7-4C52-BC03-7C794151C0FE}"/>
    <dgm:cxn modelId="{19100153-7AF9-48AC-9B82-767BABB68FBB}" type="presOf" srcId="{2C84096A-8176-483B-B656-12B09CCE4899}" destId="{91515E50-64FD-4724-A48E-B3E7382CAC6A}" srcOrd="0" destOrd="0" presId="urn:microsoft.com/office/officeart/2005/8/layout/chevronAccent+Icon"/>
    <dgm:cxn modelId="{98F63F59-5E09-4244-AC5A-D48471BCAA62}" type="presOf" srcId="{702C685C-C5EB-4D8E-B8CD-5C1A0BF9A4C3}" destId="{98B2EEFD-2FE2-4564-A01F-C93A82814C40}" srcOrd="0" destOrd="0" presId="urn:microsoft.com/office/officeart/2005/8/layout/chevronAccent+Icon"/>
    <dgm:cxn modelId="{CF5AA583-4CDB-4269-A09F-807BC7AD231F}" type="presOf" srcId="{F0294DB8-214C-4CE8-9838-15B2283DE82E}" destId="{A1D09A69-9F83-48D1-A2D2-E4ECB9CCD85A}" srcOrd="0" destOrd="0" presId="urn:microsoft.com/office/officeart/2005/8/layout/chevronAccent+Icon"/>
    <dgm:cxn modelId="{C4A61784-78E4-4848-A866-6E8763E7C46F}" srcId="{F0294DB8-214C-4CE8-9838-15B2283DE82E}" destId="{9D497E8C-8841-4A58-A457-D103E14A688B}" srcOrd="0" destOrd="0" parTransId="{DD8A31C7-E319-401F-AF83-32A7A4134359}" sibTransId="{26E05841-69B1-4EF2-849F-9374B49B4B7F}"/>
    <dgm:cxn modelId="{1FD843BD-7ED6-458F-950B-714F5124DE1E}" type="presOf" srcId="{9D497E8C-8841-4A58-A457-D103E14A688B}" destId="{9F2AA638-2382-48A7-81B9-6DCAB5445551}" srcOrd="0" destOrd="0" presId="urn:microsoft.com/office/officeart/2005/8/layout/chevronAccent+Icon"/>
    <dgm:cxn modelId="{855251C2-7DD1-49E3-8676-9C4FC757B0CD}" type="presOf" srcId="{C1B39F5E-AABC-4065-8769-123D6B19325C}" destId="{60255007-5558-4FE4-9C56-690454ED0819}" srcOrd="0" destOrd="0" presId="urn:microsoft.com/office/officeart/2005/8/layout/chevronAccent+Icon"/>
    <dgm:cxn modelId="{976153ED-DDE8-4D44-B95F-12AF71644B71}" srcId="{F0294DB8-214C-4CE8-9838-15B2283DE82E}" destId="{2C84096A-8176-483B-B656-12B09CCE4899}" srcOrd="2" destOrd="0" parTransId="{8FE19FE5-EF27-4D42-A9E5-FF50E16B967D}" sibTransId="{DA061C8E-2C35-4E8E-A997-C68CC204459A}"/>
    <dgm:cxn modelId="{438DA7F6-93F7-40FE-B729-B1806BFEEE43}" srcId="{F0294DB8-214C-4CE8-9838-15B2283DE82E}" destId="{C1B39F5E-AABC-4065-8769-123D6B19325C}" srcOrd="3" destOrd="0" parTransId="{B39C1EF1-C25C-41BB-AB21-DBB428CC84B3}" sibTransId="{9E6AD79A-2F81-4276-97BB-087998E79EA6}"/>
    <dgm:cxn modelId="{9B7FDDE9-9BBC-4567-BB55-0B8974012EAA}" type="presParOf" srcId="{A1D09A69-9F83-48D1-A2D2-E4ECB9CCD85A}" destId="{777E8C75-7682-4F58-A2F3-B7FAFD9D9C27}" srcOrd="0" destOrd="0" presId="urn:microsoft.com/office/officeart/2005/8/layout/chevronAccent+Icon"/>
    <dgm:cxn modelId="{871DB440-C6F5-471E-A0AC-D0F63072C73B}" type="presParOf" srcId="{777E8C75-7682-4F58-A2F3-B7FAFD9D9C27}" destId="{700D956E-3C85-4EE3-AD04-C640957FD6CB}" srcOrd="0" destOrd="0" presId="urn:microsoft.com/office/officeart/2005/8/layout/chevronAccent+Icon"/>
    <dgm:cxn modelId="{719A0468-872B-4FB9-9826-9BC1515C5591}" type="presParOf" srcId="{777E8C75-7682-4F58-A2F3-B7FAFD9D9C27}" destId="{9F2AA638-2382-48A7-81B9-6DCAB5445551}" srcOrd="1" destOrd="0" presId="urn:microsoft.com/office/officeart/2005/8/layout/chevronAccent+Icon"/>
    <dgm:cxn modelId="{67F5EEF8-C3F9-4F3F-B001-F375B5C5000B}" type="presParOf" srcId="{A1D09A69-9F83-48D1-A2D2-E4ECB9CCD85A}" destId="{AC0C14AD-D0C7-4C94-832C-9487E1B488E8}" srcOrd="1" destOrd="0" presId="urn:microsoft.com/office/officeart/2005/8/layout/chevronAccent+Icon"/>
    <dgm:cxn modelId="{B3DFF59F-72EF-47E1-BFAB-960F2C04FFC6}" type="presParOf" srcId="{A1D09A69-9F83-48D1-A2D2-E4ECB9CCD85A}" destId="{F397858D-BD31-407F-B530-6B787574915A}" srcOrd="2" destOrd="0" presId="urn:microsoft.com/office/officeart/2005/8/layout/chevronAccent+Icon"/>
    <dgm:cxn modelId="{4179A870-BD30-4441-8CF1-48958FEFE779}" type="presParOf" srcId="{F397858D-BD31-407F-B530-6B787574915A}" destId="{C16B3688-2CDD-410C-9D70-5EB06D03FBAD}" srcOrd="0" destOrd="0" presId="urn:microsoft.com/office/officeart/2005/8/layout/chevronAccent+Icon"/>
    <dgm:cxn modelId="{D2D48B45-3CFE-4A0E-9FD1-1AEC736C40C5}" type="presParOf" srcId="{F397858D-BD31-407F-B530-6B787574915A}" destId="{98B2EEFD-2FE2-4564-A01F-C93A82814C40}" srcOrd="1" destOrd="0" presId="urn:microsoft.com/office/officeart/2005/8/layout/chevronAccent+Icon"/>
    <dgm:cxn modelId="{5527CF0B-4FB9-495A-9B56-A64BB6265852}" type="presParOf" srcId="{A1D09A69-9F83-48D1-A2D2-E4ECB9CCD85A}" destId="{8A9ECDE4-DD7B-4C76-9425-F72573D6DBA4}" srcOrd="3" destOrd="0" presId="urn:microsoft.com/office/officeart/2005/8/layout/chevronAccent+Icon"/>
    <dgm:cxn modelId="{A38F392A-7073-4E09-B6A0-655347C06DA5}" type="presParOf" srcId="{A1D09A69-9F83-48D1-A2D2-E4ECB9CCD85A}" destId="{8E24133D-0BAE-4539-A519-77F88CBB496E}" srcOrd="4" destOrd="0" presId="urn:microsoft.com/office/officeart/2005/8/layout/chevronAccent+Icon"/>
    <dgm:cxn modelId="{697CD2CB-D19F-404A-AA93-359FB54BD540}" type="presParOf" srcId="{8E24133D-0BAE-4539-A519-77F88CBB496E}" destId="{ADB0ECF1-7CBC-4614-837B-F83C9CD49642}" srcOrd="0" destOrd="0" presId="urn:microsoft.com/office/officeart/2005/8/layout/chevronAccent+Icon"/>
    <dgm:cxn modelId="{5E39266A-24B4-4273-917F-791ABEED1AC2}" type="presParOf" srcId="{8E24133D-0BAE-4539-A519-77F88CBB496E}" destId="{91515E50-64FD-4724-A48E-B3E7382CAC6A}" srcOrd="1" destOrd="0" presId="urn:microsoft.com/office/officeart/2005/8/layout/chevronAccent+Icon"/>
    <dgm:cxn modelId="{4A93FA6F-9CF5-44F3-B40B-7D5F639CDDD2}" type="presParOf" srcId="{A1D09A69-9F83-48D1-A2D2-E4ECB9CCD85A}" destId="{0C6DE93A-8ACD-4A84-8E24-E5D853BD0D82}" srcOrd="5" destOrd="0" presId="urn:microsoft.com/office/officeart/2005/8/layout/chevronAccent+Icon"/>
    <dgm:cxn modelId="{6BDEA354-0D53-45A2-9EEF-3C6F453CF7B0}" type="presParOf" srcId="{A1D09A69-9F83-48D1-A2D2-E4ECB9CCD85A}" destId="{2D020E7A-4E01-414B-8E6A-CB429FFE5861}" srcOrd="6" destOrd="0" presId="urn:microsoft.com/office/officeart/2005/8/layout/chevronAccent+Icon"/>
    <dgm:cxn modelId="{CE7F8E75-AE13-4F35-B0FA-5FAA85DE4AD5}" type="presParOf" srcId="{2D020E7A-4E01-414B-8E6A-CB429FFE5861}" destId="{8465501E-BF26-4E22-93FD-50F687BEDF66}" srcOrd="0" destOrd="0" presId="urn:microsoft.com/office/officeart/2005/8/layout/chevronAccent+Icon"/>
    <dgm:cxn modelId="{D4446FC1-4F15-4C53-85C8-A33F56A1928D}" type="presParOf" srcId="{2D020E7A-4E01-414B-8E6A-CB429FFE5861}" destId="{60255007-5558-4FE4-9C56-690454ED081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D956E-3C85-4EE3-AD04-C640957FD6CB}">
      <dsp:nvSpPr>
        <dsp:cNvPr id="0" name=""/>
        <dsp:cNvSpPr/>
      </dsp:nvSpPr>
      <dsp:spPr>
        <a:xfrm>
          <a:off x="4764" y="570489"/>
          <a:ext cx="2493389" cy="962448"/>
        </a:xfrm>
        <a:prstGeom prst="chevron">
          <a:avLst>
            <a:gd name="adj" fmla="val 40000"/>
          </a:avLst>
        </a:prstGeom>
        <a:solidFill>
          <a:srgbClr val="004F7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2AA638-2382-48A7-81B9-6DCAB5445551}">
      <dsp:nvSpPr>
        <dsp:cNvPr id="0" name=""/>
        <dsp:cNvSpPr/>
      </dsp:nvSpPr>
      <dsp:spPr>
        <a:xfrm>
          <a:off x="669668" y="811101"/>
          <a:ext cx="2105529" cy="962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4F7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Phase #1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6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Spring 2022</a:t>
          </a: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Socialize</a:t>
          </a:r>
        </a:p>
      </dsp:txBody>
      <dsp:txXfrm>
        <a:off x="697857" y="839290"/>
        <a:ext cx="2049151" cy="906070"/>
      </dsp:txXfrm>
    </dsp:sp>
    <dsp:sp modelId="{C16B3688-2CDD-410C-9D70-5EB06D03FBAD}">
      <dsp:nvSpPr>
        <dsp:cNvPr id="0" name=""/>
        <dsp:cNvSpPr/>
      </dsp:nvSpPr>
      <dsp:spPr>
        <a:xfrm>
          <a:off x="2852770" y="570489"/>
          <a:ext cx="2493389" cy="962448"/>
        </a:xfrm>
        <a:prstGeom prst="chevron">
          <a:avLst>
            <a:gd name="adj" fmla="val 40000"/>
          </a:avLst>
        </a:prstGeom>
        <a:solidFill>
          <a:srgbClr val="C9970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B2EEFD-2FE2-4564-A01F-C93A82814C40}">
      <dsp:nvSpPr>
        <dsp:cNvPr id="0" name=""/>
        <dsp:cNvSpPr/>
      </dsp:nvSpPr>
      <dsp:spPr>
        <a:xfrm>
          <a:off x="3460961" y="811101"/>
          <a:ext cx="2218954" cy="962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9970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cs typeface="Calibri"/>
            </a:rPr>
            <a:t>Phase #2</a:t>
          </a:r>
          <a:br>
            <a:rPr lang="en-US" sz="1600" b="1" kern="1200" dirty="0">
              <a:latin typeface="Calibri"/>
              <a:cs typeface="Calibri"/>
            </a:rPr>
          </a:br>
          <a:r>
            <a:rPr lang="en-US" sz="1550" b="0" kern="1200" dirty="0">
              <a:latin typeface="Calibri"/>
              <a:cs typeface="Calibri"/>
            </a:rPr>
            <a:t>(</a:t>
          </a:r>
          <a:r>
            <a:rPr lang="en-US" sz="1550" b="0" i="1" kern="1200" dirty="0">
              <a:latin typeface="Calibri"/>
              <a:cs typeface="Calibri"/>
            </a:rPr>
            <a:t>Summer</a:t>
          </a:r>
          <a:r>
            <a:rPr lang="en-US" sz="1550" b="0" kern="1200" dirty="0">
              <a:latin typeface="Calibri"/>
              <a:cs typeface="Calibri"/>
            </a:rPr>
            <a:t> </a:t>
          </a:r>
          <a:r>
            <a:rPr lang="en-US" sz="1550" b="0" i="1" kern="1200" dirty="0">
              <a:latin typeface="Calibri"/>
              <a:cs typeface="Calibri"/>
            </a:rPr>
            <a:t>2022</a:t>
          </a:r>
          <a:r>
            <a:rPr lang="en-US" sz="1550" b="0" kern="1200" dirty="0">
              <a:latin typeface="Calibri"/>
              <a:cs typeface="Calibri"/>
            </a:rPr>
            <a:t>)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0" kern="1200" dirty="0">
              <a:latin typeface="Calibri" panose="020F0502020204030204" pitchFamily="34" charset="0"/>
              <a:cs typeface="Calibri" panose="020F0502020204030204" pitchFamily="34" charset="0"/>
            </a:rPr>
            <a:t>Organize</a:t>
          </a:r>
        </a:p>
      </dsp:txBody>
      <dsp:txXfrm>
        <a:off x="3489150" y="839290"/>
        <a:ext cx="2162576" cy="906070"/>
      </dsp:txXfrm>
    </dsp:sp>
    <dsp:sp modelId="{ADB0ECF1-7CBC-4614-837B-F83C9CD49642}">
      <dsp:nvSpPr>
        <dsp:cNvPr id="0" name=""/>
        <dsp:cNvSpPr/>
      </dsp:nvSpPr>
      <dsp:spPr>
        <a:xfrm>
          <a:off x="5757488" y="570489"/>
          <a:ext cx="2493389" cy="962448"/>
        </a:xfrm>
        <a:prstGeom prst="chevron">
          <a:avLst>
            <a:gd name="adj" fmla="val 40000"/>
          </a:avLst>
        </a:prstGeom>
        <a:solidFill>
          <a:srgbClr val="A8AD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515E50-64FD-4724-A48E-B3E7382CAC6A}">
      <dsp:nvSpPr>
        <dsp:cNvPr id="0" name=""/>
        <dsp:cNvSpPr/>
      </dsp:nvSpPr>
      <dsp:spPr>
        <a:xfrm>
          <a:off x="6211976" y="811101"/>
          <a:ext cx="2526361" cy="962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A8A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cs typeface="Calibri"/>
            </a:rPr>
            <a:t>Phase #3</a:t>
          </a:r>
          <a:br>
            <a:rPr lang="en-US" sz="1600" b="1" kern="1200" dirty="0">
              <a:latin typeface="Calibri"/>
              <a:cs typeface="Calibri"/>
            </a:rPr>
          </a:br>
          <a:r>
            <a:rPr lang="en-US" sz="1600" b="0" kern="1200" dirty="0">
              <a:latin typeface="Calibri"/>
              <a:cs typeface="Calibri"/>
            </a:rPr>
            <a:t>(</a:t>
          </a:r>
          <a:r>
            <a:rPr lang="en-US" sz="1600" b="0" i="1" kern="1200" dirty="0">
              <a:latin typeface="Calibri"/>
              <a:cs typeface="Calibri"/>
            </a:rPr>
            <a:t>Fall 2022</a:t>
          </a:r>
          <a:r>
            <a:rPr lang="en-US" sz="1600" b="0" kern="1200" dirty="0">
              <a:latin typeface="Calibri"/>
              <a:cs typeface="Calibri"/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Standardize</a:t>
          </a:r>
        </a:p>
      </dsp:txBody>
      <dsp:txXfrm>
        <a:off x="6240165" y="839290"/>
        <a:ext cx="2469983" cy="906070"/>
      </dsp:txXfrm>
    </dsp:sp>
    <dsp:sp modelId="{8465501E-BF26-4E22-93FD-50F687BEDF66}">
      <dsp:nvSpPr>
        <dsp:cNvPr id="0" name=""/>
        <dsp:cNvSpPr/>
      </dsp:nvSpPr>
      <dsp:spPr>
        <a:xfrm>
          <a:off x="8815909" y="570489"/>
          <a:ext cx="2493389" cy="962448"/>
        </a:xfrm>
        <a:prstGeom prst="chevron">
          <a:avLst>
            <a:gd name="adj" fmla="val 4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255007-5558-4FE4-9C56-690454ED0819}">
      <dsp:nvSpPr>
        <dsp:cNvPr id="0" name=""/>
        <dsp:cNvSpPr/>
      </dsp:nvSpPr>
      <dsp:spPr>
        <a:xfrm>
          <a:off x="9480813" y="811101"/>
          <a:ext cx="2105529" cy="962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A8A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Phase #4</a:t>
          </a:r>
          <a:b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16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Ongoing</a:t>
          </a: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Normalize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09002" y="839290"/>
        <a:ext cx="2049151" cy="90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00C4-4ED6-4928-9C4E-B7885EBB969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4D3C3-D2BE-4B10-8111-C365DD67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allowing Andrew Roderick and me to join this meeting. We are here to talk about Building Shared Technology Governance.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Andrew and I presenting this to all cabinet areas and other key stakeholders on campus.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4D3C3-D2BE-4B10-8111-C365DD67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October 2019, we had MB2 Consultants provide a strategic plan for aligning campus technology with the Academic Master Plan.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MB2 plan included a recommendation for a campus technology governance body comprised of academic and business stakeholders who will advise and help us prioritize large technology projects.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Highlights included: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alignment to strategic priorities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 limited recourses towards higher value projects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expenditures on duplicative purchases like multiple CRMs from different vendors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coordination between various campus technology and support providers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coordination with procurement and budget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1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technology governance structure pulls together existing subcommittees</a:t>
            </a:r>
          </a:p>
          <a:p>
            <a:r>
              <a:rPr lang="en-US" dirty="0"/>
              <a:t>Click 1: creates additional subcommittees</a:t>
            </a:r>
          </a:p>
          <a:p>
            <a:r>
              <a:rPr lang="en-US" dirty="0"/>
              <a:t>Click 2: and supports them with existing and new technical working groups</a:t>
            </a:r>
          </a:p>
          <a:p>
            <a:endParaRPr lang="en-US" dirty="0"/>
          </a:p>
          <a:p>
            <a:r>
              <a:rPr lang="en-US" dirty="0"/>
              <a:t>Subcommittees and working groups are staffed by subject matter experts from across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2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Click 1: Colleges or Departments</a:t>
            </a:r>
          </a:p>
          <a:p>
            <a:r>
              <a:rPr lang="en-US" dirty="0"/>
              <a:t>Click 2: ATAC and Procurement (implied TAR process)</a:t>
            </a:r>
          </a:p>
          <a:p>
            <a:r>
              <a:rPr lang="en-US" dirty="0"/>
              <a:t>Click 3:Technology Governance</a:t>
            </a:r>
          </a:p>
          <a:p>
            <a:r>
              <a:rPr lang="en-US" dirty="0"/>
              <a:t>Click 4:Cabinet or Divisional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36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Fiscal Affairs discovers a possible security issue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might send an email to Mary Morshed, Senior Director Information Security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Mary/Information Security team can resolve the matter at hand in coordination with other ITS teams that is great but if this is a bigger issue impacting the campus, she will engage the Information Security subcommittee who review, analyze, and recommend a solution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analysis leads to a high-impact policy change or large technology purchase, the analysis and recommendation is provided to the steering committee for review and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6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WHEN/Next</a:t>
            </a:r>
            <a:r>
              <a:rPr lang="en-US" baseline="0" dirty="0"/>
              <a:t> Steps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aseline="0" dirty="0"/>
              <a:t>timeline provides an opportunity to gather constituent feedback that drives the final shape of the governance body</a:t>
            </a:r>
          </a:p>
          <a:p>
            <a:endParaRPr lang="en-US" baseline="0" dirty="0"/>
          </a:p>
          <a:p>
            <a:r>
              <a:rPr lang="en-US" baseline="0" dirty="0"/>
              <a:t>The initial membership will define the committee’s charge and determine the meeting schedule  (Biggest worry among leadership will be frequency of the meetings)</a:t>
            </a:r>
          </a:p>
          <a:p>
            <a:endParaRPr lang="en-US" baseline="0" dirty="0"/>
          </a:p>
          <a:p>
            <a:r>
              <a:rPr lang="en-US" dirty="0"/>
              <a:t>Recommend monthly meetings to form and define the scope of the committee and then less frequently—maybe quarterly—once the committee is operational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5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Shared Technology Governance committee has membership drawn from all cabinet areas and nominated by the respective Vice Presidents.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have representation from student, faculty, and staff.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committee members will rely on the expertise of the vast membership of supporting subcommittees that will have broad representation from the campus including Distributed IT, AT and ITS teams.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9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4D3C3-D2BE-4B10-8111-C365DD67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9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385817"/>
            <a:ext cx="12192000" cy="1472183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12192000" cy="5504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355" y="5677992"/>
            <a:ext cx="5231673" cy="53978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4" y="6211103"/>
            <a:ext cx="5231673" cy="4683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413975"/>
            <a:ext cx="12192000" cy="82296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53983" y="5768041"/>
            <a:ext cx="4025103" cy="777549"/>
            <a:chOff x="8166897" y="5750456"/>
            <a:chExt cx="4025103" cy="777549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166897" y="5750456"/>
              <a:ext cx="40251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San Francisco State University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9256340" y="6158673"/>
              <a:ext cx="2935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Administration &amp; Finance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15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7508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2F8C1E76-9159-4212-8A15-590E5CBB4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3" y="0"/>
            <a:ext cx="1219734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148656"/>
            <a:ext cx="10515600" cy="118509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997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333375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7508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2F8C1E76-9159-4212-8A15-590E5CBB4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3" y="15573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63" y="238125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1557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3200" y="238125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0497" y="208097"/>
            <a:ext cx="6712974" cy="7079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457508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2F8C1E76-9159-4212-8A15-590E5CBB4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3" y="0"/>
            <a:ext cx="12197346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813686" y="2716151"/>
            <a:ext cx="8564628" cy="745488"/>
          </a:xfrm>
          <a:prstGeom prst="rect">
            <a:avLst/>
          </a:prstGeom>
        </p:spPr>
        <p:txBody>
          <a:bodyPr lIns="45707" tIns="22853" rIns="45707" bIns="22853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0" marR="0" lvl="0" indent="0" algn="ctr" defTabSz="543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9143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Helvetica" charset="0"/>
                <a:cs typeface="Calibri" panose="020F0502020204030204" pitchFamily="34" charset="0"/>
              </a:rPr>
              <a:t>Contact Us at: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07640" y="3657570"/>
            <a:ext cx="776721" cy="63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64" tIns="22833" rIns="45664" bIns="22833" rtlCol="0" anchor="ctr"/>
          <a:lstStyle/>
          <a:p>
            <a:pPr marL="0" marR="0" lvl="0" indent="0" algn="ctr" defTabSz="543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srgbClr val="9A3324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AutoShape 98" descr="Location Symbol"/>
          <p:cNvSpPr>
            <a:spLocks/>
          </p:cNvSpPr>
          <p:nvPr userDrawn="1"/>
        </p:nvSpPr>
        <p:spPr bwMode="auto">
          <a:xfrm>
            <a:off x="1093306" y="4776262"/>
            <a:ext cx="247839" cy="3502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marL="0" marR="0" lvl="0" indent="0" algn="l" defTabSz="171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F2B2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936608" y="4566248"/>
            <a:ext cx="15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43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Helvetica" charset="0"/>
                <a:cs typeface="Helvetica" charset="0"/>
              </a:rPr>
              <a:t>Phone</a:t>
            </a:r>
          </a:p>
        </p:txBody>
      </p:sp>
      <p:sp>
        <p:nvSpPr>
          <p:cNvPr id="11" name="Freeform 215" descr="Phone Symbol"/>
          <p:cNvSpPr>
            <a:spLocks noChangeArrowheads="1"/>
          </p:cNvSpPr>
          <p:nvPr userDrawn="1"/>
        </p:nvSpPr>
        <p:spPr bwMode="auto">
          <a:xfrm>
            <a:off x="5529834" y="4727755"/>
            <a:ext cx="209321" cy="392833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543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srgbClr val="F1B3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84580" y="4500154"/>
            <a:ext cx="0" cy="10417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804458" y="4500154"/>
            <a:ext cx="0" cy="10417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utoShape 81" descr="Mail Symbol"/>
          <p:cNvSpPr>
            <a:spLocks/>
          </p:cNvSpPr>
          <p:nvPr userDrawn="1"/>
        </p:nvSpPr>
        <p:spPr bwMode="auto">
          <a:xfrm>
            <a:off x="8493410" y="4808985"/>
            <a:ext cx="299718" cy="2195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marL="0" marR="0" lvl="0" indent="0" algn="l" defTabSz="171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897810" y="4452418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43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Helvetica" charset="0"/>
                <a:cs typeface="Helvetica" charset="0"/>
              </a:rPr>
              <a:t>Email / Website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85074" y="4448687"/>
            <a:ext cx="3314542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79175" y="4879528"/>
            <a:ext cx="1810248" cy="435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(415) 338 - XXXX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604975" y="4821750"/>
            <a:ext cx="3003686" cy="1036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San Francisco State University address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8984896" y="4880093"/>
            <a:ext cx="2151153" cy="362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C99700"/>
                </a:solidFill>
              </a:defRPr>
            </a:lvl1pPr>
          </a:lstStyle>
          <a:p>
            <a:pPr lvl="0"/>
            <a:r>
              <a:rPr lang="en-US" dirty="0"/>
              <a:t>department@sfsu.edu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984944" y="5242560"/>
            <a:ext cx="2046468" cy="330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department.sfsu.edu</a:t>
            </a:r>
          </a:p>
        </p:txBody>
      </p:sp>
    </p:spTree>
    <p:extLst>
      <p:ext uri="{BB962C8B-B14F-4D97-AF65-F5344CB8AC3E}">
        <p14:creationId xmlns:p14="http://schemas.microsoft.com/office/powerpoint/2010/main" val="253662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24118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97" y="208097"/>
            <a:ext cx="6712974" cy="707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123389"/>
            <a:ext cx="12192000" cy="82296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572021" y="167089"/>
            <a:ext cx="2950900" cy="677833"/>
            <a:chOff x="8953709" y="167089"/>
            <a:chExt cx="2950900" cy="67783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953709" y="167089"/>
              <a:ext cx="2950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u="sng" dirty="0">
                  <a:solidFill>
                    <a:schemeClr val="bg1"/>
                  </a:solidFill>
                  <a:latin typeface="Corbel" panose="020B0503020204020204" pitchFamily="34" charset="0"/>
                </a:rPr>
                <a:t>San Francisco State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9222378" y="521757"/>
              <a:ext cx="25550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Corbel" panose="020B0503020204020204" pitchFamily="34" charset="0"/>
                </a:rPr>
                <a:t>Administration &amp; Finance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477000"/>
            <a:ext cx="12200708" cy="381000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7508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2F8C1E76-9159-4212-8A15-590E5CBB4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4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ilding Technology Governance" descr="Building Shared Technology Governance"/>
          <p:cNvSpPr>
            <a:spLocks noGrp="1"/>
          </p:cNvSpPr>
          <p:nvPr>
            <p:ph type="ctrTitle"/>
          </p:nvPr>
        </p:nvSpPr>
        <p:spPr>
          <a:xfrm>
            <a:off x="385355" y="5677992"/>
            <a:ext cx="7152583" cy="5397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Building Shared Technology Governance</a:t>
            </a:r>
          </a:p>
        </p:txBody>
      </p:sp>
      <p:sp>
        <p:nvSpPr>
          <p:cNvPr id="3" name="2022" descr="20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7006" y="6217780"/>
            <a:ext cx="2532691" cy="236823"/>
          </a:xfrm>
          <a:prstGeom prst="rect">
            <a:avLst/>
          </a:prstGeom>
          <a:solidFill>
            <a:srgbClr val="402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GG Bridge">
            <a:extLst>
              <a:ext uri="{FF2B5EF4-FFF2-40B4-BE49-F238E27FC236}">
                <a16:creationId xmlns:a16="http://schemas.microsoft.com/office/drawing/2014/main" id="{08C1139E-ED48-4A50-928F-F21907E3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49"/>
          <a:stretch/>
        </p:blipFill>
        <p:spPr>
          <a:xfrm>
            <a:off x="0" y="-60960"/>
            <a:ext cx="12192000" cy="5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y IT Governance" descr="Why Shared Technology Governance">
            <a:extLst>
              <a:ext uri="{FF2B5EF4-FFF2-40B4-BE49-F238E27FC236}">
                <a16:creationId xmlns:a16="http://schemas.microsoft.com/office/drawing/2014/main" id="{F21BC686-CCB7-DA4F-9188-AA2ABB1C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Shared Technology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</p:txBody>
      </p:sp>
      <p:sp>
        <p:nvSpPr>
          <p:cNvPr id="3" name="Content Placeholder 2" descr="Focus of Shared Technology Governance&#10;Strategic Alignment&#10;University Needs &amp; Core Mission&#10;Policymaking&#10;Decision Making &#10;Oversight &amp; Governance&#10; &#10;Not the Focus&#10;Policy &amp; Decision Implementation&#10;IT Operations&#10;Informal Processes&#10;Individual Needs&#10;Request/Review Platform&#10;">
            <a:extLst>
              <a:ext uri="{FF2B5EF4-FFF2-40B4-BE49-F238E27FC236}">
                <a16:creationId xmlns:a16="http://schemas.microsoft.com/office/drawing/2014/main" id="{73BC69BF-912B-5041-BBA2-DC983C0F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27"/>
            <a:ext cx="5902569" cy="46742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Focus of Shared Technology Governance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Strategic Alignment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University Needs &amp; Core Mission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Policymaking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Decision Making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Oversight &amp; Governance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Not the Focus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Policy &amp; Decision Implementation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IT Operations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Informal Processes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Individual Needs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Request/Review Platform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4C062-2BEE-1C48-9279-48811406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471" y="1516094"/>
            <a:ext cx="4362271" cy="4351338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508" y="556230"/>
            <a:ext cx="2532691" cy="236823"/>
          </a:xfrm>
          <a:prstGeom prst="rect">
            <a:avLst/>
          </a:prstGeom>
          <a:solidFill>
            <a:srgbClr val="402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5031E-4F4A-4FF5-95EC-53AD3B40A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458" y="143435"/>
            <a:ext cx="2831824" cy="860641"/>
          </a:xfrm>
          <a:prstGeom prst="rect">
            <a:avLst/>
          </a:prstGeom>
          <a:solidFill>
            <a:srgbClr val="3C2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2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vernance Structure" descr="Governance Structure">
            <a:extLst>
              <a:ext uri="{FF2B5EF4-FFF2-40B4-BE49-F238E27FC236}">
                <a16:creationId xmlns:a16="http://schemas.microsoft.com/office/drawing/2014/main" id="{E87F3A59-7910-4A1A-8789-62FD1987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6" y="208097"/>
            <a:ext cx="7221631" cy="7079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Shared Technology Governance Structure</a:t>
            </a:r>
          </a:p>
        </p:txBody>
      </p:sp>
      <p:sp>
        <p:nvSpPr>
          <p:cNvPr id="5" name="Technology Governance" descr="Shared Technology Governance">
            <a:extLst>
              <a:ext uri="{FF2B5EF4-FFF2-40B4-BE49-F238E27FC236}">
                <a16:creationId xmlns:a16="http://schemas.microsoft.com/office/drawing/2014/main" id="{2212B825-0518-4CE9-91DC-A8C66E94CB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778690" y="1464455"/>
            <a:ext cx="1968137" cy="951411"/>
          </a:xfrm>
          <a:prstGeom prst="roundRect">
            <a:avLst/>
          </a:prstGeom>
          <a:ln w="38100">
            <a:solidFill>
              <a:srgbClr val="C997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Governance</a:t>
            </a:r>
          </a:p>
        </p:txBody>
      </p:sp>
      <p:sp>
        <p:nvSpPr>
          <p:cNvPr id="8" name="Academic Technology Advisory" descr="Academic Technology Advisory&#10;">
            <a:extLst>
              <a:ext uri="{FF2B5EF4-FFF2-40B4-BE49-F238E27FC236}">
                <a16:creationId xmlns:a16="http://schemas.microsoft.com/office/drawing/2014/main" id="{BA2290F8-D196-483F-A379-79937159C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59702" y="3420291"/>
            <a:ext cx="1532707" cy="951411"/>
          </a:xfrm>
          <a:prstGeom prst="roundRect">
            <a:avLst/>
          </a:prstGeom>
          <a:solidFill>
            <a:srgbClr val="C4BCFF"/>
          </a:solidFill>
          <a:ln w="38100">
            <a:solidFill>
              <a:srgbClr val="3C256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Academic Technology Advisory</a:t>
            </a:r>
          </a:p>
        </p:txBody>
      </p:sp>
      <p:sp>
        <p:nvSpPr>
          <p:cNvPr id="11" name="Information Security" descr="Information Security&#10;">
            <a:extLst>
              <a:ext uri="{FF2B5EF4-FFF2-40B4-BE49-F238E27FC236}">
                <a16:creationId xmlns:a16="http://schemas.microsoft.com/office/drawing/2014/main" id="{E94F142C-FFE0-4390-8BBE-9E433490C9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44320" y="3429000"/>
            <a:ext cx="1532707" cy="951411"/>
          </a:xfrm>
          <a:prstGeom prst="roundRect">
            <a:avLst/>
          </a:prstGeom>
          <a:solidFill>
            <a:srgbClr val="C4BBFF"/>
          </a:solidFill>
          <a:ln w="38100">
            <a:solidFill>
              <a:srgbClr val="3C256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Information Security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E856D1-FFB2-E045-9D55-6FF8E709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94844" y="3045870"/>
            <a:ext cx="1532707" cy="1325832"/>
            <a:chOff x="4994844" y="3045870"/>
            <a:chExt cx="1532707" cy="1325832"/>
          </a:xfrm>
        </p:grpSpPr>
        <p:sp>
          <p:nvSpPr>
            <p:cNvPr id="7" name="Procurement" descr="Procurement&#10;">
              <a:extLst>
                <a:ext uri="{FF2B5EF4-FFF2-40B4-BE49-F238E27FC236}">
                  <a16:creationId xmlns:a16="http://schemas.microsoft.com/office/drawing/2014/main" id="{E70FBFB4-CA7B-45F3-AE63-52E299E4442F}"/>
                </a:ext>
              </a:extLst>
            </p:cNvPr>
            <p:cNvSpPr/>
            <p:nvPr/>
          </p:nvSpPr>
          <p:spPr>
            <a:xfrm>
              <a:off x="4994844" y="3420291"/>
              <a:ext cx="1532707" cy="951411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Procurement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FA0A96-3A32-4329-9AFC-AC28DDEE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5761198" y="3045870"/>
              <a:ext cx="0" cy="374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DD0EEC-1A05-604B-BC88-52670D2AB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7029" y="3044633"/>
            <a:ext cx="1558688" cy="1351147"/>
            <a:chOff x="6757029" y="3044633"/>
            <a:chExt cx="1558688" cy="1351147"/>
          </a:xfrm>
          <a:solidFill>
            <a:schemeClr val="bg2"/>
          </a:solidFill>
        </p:grpSpPr>
        <p:sp>
          <p:nvSpPr>
            <p:cNvPr id="9" name="Applications and Services" descr="Applications &amp; Services&#10;">
              <a:extLst>
                <a:ext uri="{FF2B5EF4-FFF2-40B4-BE49-F238E27FC236}">
                  <a16:creationId xmlns:a16="http://schemas.microsoft.com/office/drawing/2014/main" id="{7FA7AF7A-3803-4249-B538-F96EF5630901}"/>
                </a:ext>
              </a:extLst>
            </p:cNvPr>
            <p:cNvSpPr/>
            <p:nvPr/>
          </p:nvSpPr>
          <p:spPr>
            <a:xfrm>
              <a:off x="6757029" y="3429000"/>
              <a:ext cx="1558688" cy="966780"/>
            </a:xfrm>
            <a:prstGeom prst="roundRect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Applications &amp; Services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85515D-F8A4-46F4-B2B1-4C105627E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7536373" y="3044633"/>
              <a:ext cx="0" cy="38436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D5525C-F500-F948-8DCC-F2778393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22105" y="3044633"/>
            <a:ext cx="1532706" cy="1343250"/>
            <a:chOff x="8522105" y="3044633"/>
            <a:chExt cx="1532706" cy="1343250"/>
          </a:xfrm>
          <a:solidFill>
            <a:schemeClr val="bg2"/>
          </a:solidFill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996FDF-6BAA-47F4-806B-364914790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9288458" y="3044633"/>
              <a:ext cx="0" cy="39183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chnical Architecture" descr="Technical Architecture&#10;">
              <a:extLst>
                <a:ext uri="{FF2B5EF4-FFF2-40B4-BE49-F238E27FC236}">
                  <a16:creationId xmlns:a16="http://schemas.microsoft.com/office/drawing/2014/main" id="{50D780CA-7A5A-48F6-80AC-E59C3345C0B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8522105" y="3436472"/>
              <a:ext cx="1532706" cy="951411"/>
            </a:xfrm>
            <a:prstGeom prst="roundRect">
              <a:avLst/>
            </a:prstGeom>
            <a:grp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Technical Architecture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5BA1A9D-2CC4-9A49-9F90-1A926933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3778" y="4534510"/>
            <a:ext cx="2168715" cy="338553"/>
            <a:chOff x="5357365" y="5763452"/>
            <a:chExt cx="1600246" cy="362652"/>
          </a:xfrm>
        </p:grpSpPr>
        <p:sp>
          <p:nvSpPr>
            <p:cNvPr id="82" name="Rectangle: Rounded Corners 4">
              <a:extLst>
                <a:ext uri="{FF2B5EF4-FFF2-40B4-BE49-F238E27FC236}">
                  <a16:creationId xmlns:a16="http://schemas.microsoft.com/office/drawing/2014/main" id="{560404D5-B5BF-724A-AAB8-1318531D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4021" y="5763452"/>
              <a:ext cx="1068091" cy="36265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83" name="Clasroom Readiness" descr="Classroom Readiness&#10;">
              <a:extLst>
                <a:ext uri="{FF2B5EF4-FFF2-40B4-BE49-F238E27FC236}">
                  <a16:creationId xmlns:a16="http://schemas.microsoft.com/office/drawing/2014/main" id="{DEADB3EB-3268-A344-A1A4-B198A1290B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357365" y="5801820"/>
              <a:ext cx="1600246" cy="296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Classroom Readiness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BE6235-3CCB-6A46-B4F4-55431715F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85394" y="4526506"/>
            <a:ext cx="1234889" cy="362652"/>
            <a:chOff x="5357365" y="5763452"/>
            <a:chExt cx="1234889" cy="362652"/>
          </a:xfrm>
        </p:grpSpPr>
        <p:sp>
          <p:nvSpPr>
            <p:cNvPr id="63" name="Rectangle: Rounded Corners 4">
              <a:extLst>
                <a:ext uri="{FF2B5EF4-FFF2-40B4-BE49-F238E27FC236}">
                  <a16:creationId xmlns:a16="http://schemas.microsoft.com/office/drawing/2014/main" id="{2037F8EC-3FD1-CB46-BE08-8FD38C744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4021" y="5763452"/>
              <a:ext cx="1068091" cy="36265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1" name="Payment Card" descr=" Payment Card&#10;">
              <a:extLst>
                <a:ext uri="{FF2B5EF4-FFF2-40B4-BE49-F238E27FC236}">
                  <a16:creationId xmlns:a16="http://schemas.microsoft.com/office/drawing/2014/main" id="{0E1AB5DD-597B-411B-A2EA-09C653CC64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357365" y="5801820"/>
              <a:ext cx="12348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Payment Card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C90CAB2-CC23-F542-8778-51A16213D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12499" y="5099804"/>
            <a:ext cx="4293069" cy="288572"/>
            <a:chOff x="5357365" y="5763452"/>
            <a:chExt cx="2252917" cy="362652"/>
          </a:xfrm>
        </p:grpSpPr>
        <p:sp>
          <p:nvSpPr>
            <p:cNvPr id="85" name="Rectangle: Rounded Corners 4">
              <a:extLst>
                <a:ext uri="{FF2B5EF4-FFF2-40B4-BE49-F238E27FC236}">
                  <a16:creationId xmlns:a16="http://schemas.microsoft.com/office/drawing/2014/main" id="{72948F5A-A07D-EA4F-A391-1F2ED0F50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4021" y="5763452"/>
              <a:ext cx="1068091" cy="36265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86" name="Information Security Community of Practice" descr=" InfoSec Community of Practice&#10;">
              <a:extLst>
                <a:ext uri="{FF2B5EF4-FFF2-40B4-BE49-F238E27FC236}">
                  <a16:creationId xmlns:a16="http://schemas.microsoft.com/office/drawing/2014/main" id="{29555466-1D66-144E-BE61-A73DD5FF8F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357365" y="5801820"/>
              <a:ext cx="2252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InfoSec Community of Practice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95945E-D34F-134E-BB04-A544D2C2A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7421" y="5590008"/>
            <a:ext cx="4664718" cy="277000"/>
            <a:chOff x="5357365" y="5763452"/>
            <a:chExt cx="2294894" cy="362652"/>
          </a:xfrm>
        </p:grpSpPr>
        <p:sp>
          <p:nvSpPr>
            <p:cNvPr id="70" name="Rectangle: Rounded Corners 4">
              <a:extLst>
                <a:ext uri="{FF2B5EF4-FFF2-40B4-BE49-F238E27FC236}">
                  <a16:creationId xmlns:a16="http://schemas.microsoft.com/office/drawing/2014/main" id="{277F8331-D480-2E41-88F6-8BF62F1D1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4021" y="5763452"/>
              <a:ext cx="1068091" cy="36265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72" name="Technology Acquisition Request" descr=" Technology Acquisition Request&#10;">
              <a:extLst>
                <a:ext uri="{FF2B5EF4-FFF2-40B4-BE49-F238E27FC236}">
                  <a16:creationId xmlns:a16="http://schemas.microsoft.com/office/drawing/2014/main" id="{C5509707-307C-4C42-BC23-1543E9169B2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357365" y="5801817"/>
              <a:ext cx="22948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Technology Acquisition Request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813D20-43B5-0B4F-907C-9DBB1CB4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28799" y="4571443"/>
            <a:ext cx="2171055" cy="301620"/>
            <a:chOff x="5357365" y="5763452"/>
            <a:chExt cx="1594580" cy="362652"/>
          </a:xfrm>
        </p:grpSpPr>
        <p:sp>
          <p:nvSpPr>
            <p:cNvPr id="88" name="Rectangle: Rounded Corners 4">
              <a:extLst>
                <a:ext uri="{FF2B5EF4-FFF2-40B4-BE49-F238E27FC236}">
                  <a16:creationId xmlns:a16="http://schemas.microsoft.com/office/drawing/2014/main" id="{E1D3E6FD-F798-6240-A9B4-EF6927CF4CAE}"/>
                </a:ext>
              </a:extLst>
            </p:cNvPr>
            <p:cNvSpPr/>
            <p:nvPr/>
          </p:nvSpPr>
          <p:spPr>
            <a:xfrm>
              <a:off x="5384021" y="5763452"/>
              <a:ext cx="1068091" cy="36265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89" name="Service Management" descr=" Service Management&#10;">
              <a:extLst>
                <a:ext uri="{FF2B5EF4-FFF2-40B4-BE49-F238E27FC236}">
                  <a16:creationId xmlns:a16="http://schemas.microsoft.com/office/drawing/2014/main" id="{2A62C844-C494-1B47-ADE3-F914A04CF5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357365" y="5801820"/>
              <a:ext cx="15945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Service Management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054763-B9B5-E942-82CA-3DA7EFE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44943" y="4535078"/>
            <a:ext cx="1234889" cy="362652"/>
            <a:chOff x="5308725" y="5763452"/>
            <a:chExt cx="1234889" cy="362652"/>
          </a:xfrm>
        </p:grpSpPr>
        <p:sp>
          <p:nvSpPr>
            <p:cNvPr id="66" name="Rectangle: Rounded Corners 4">
              <a:extLst>
                <a:ext uri="{FF2B5EF4-FFF2-40B4-BE49-F238E27FC236}">
                  <a16:creationId xmlns:a16="http://schemas.microsoft.com/office/drawing/2014/main" id="{454675DF-BDB2-F840-8373-588463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4021" y="5763452"/>
              <a:ext cx="1068091" cy="36265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68" name="Active Directory" descr=" Active Directory&#10;">
              <a:extLst>
                <a:ext uri="{FF2B5EF4-FFF2-40B4-BE49-F238E27FC236}">
                  <a16:creationId xmlns:a16="http://schemas.microsoft.com/office/drawing/2014/main" id="{D3080066-F030-354D-9DFA-2B355CD4E48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308725" y="5801820"/>
              <a:ext cx="12348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Active Directory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1EA43B-A330-4DC7-AC67-DB65D43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26056" y="3045870"/>
            <a:ext cx="7062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DA9EF3-3DE9-4ECF-AD1A-896EFACE9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762759" y="2415866"/>
            <a:ext cx="0" cy="630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77BA2B-0DB8-4719-9C1F-C9634343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226056" y="3045870"/>
            <a:ext cx="0" cy="374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AA459E-AFBE-440F-B99C-F4E12CAEB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010674" y="3045870"/>
            <a:ext cx="0" cy="3831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CBECF54-1AAB-4457-B5D1-DDDB169A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406" y="1574295"/>
            <a:ext cx="2905063" cy="646331"/>
            <a:chOff x="8899406" y="1574295"/>
            <a:chExt cx="2905063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4406E-7AD9-42DE-BF39-4B2A78E3C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1574295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Steering Committee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Subcommittee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3D5368A-6050-4D72-BD6C-3B739E204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99406" y="1699795"/>
              <a:ext cx="155719" cy="143435"/>
            </a:xfrm>
            <a:prstGeom prst="roundRect">
              <a:avLst/>
            </a:prstGeom>
            <a:noFill/>
            <a:ln w="38100">
              <a:solidFill>
                <a:srgbClr val="C997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71AFDFB-3F61-44C7-BFC7-4A6859686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49" y="1959184"/>
              <a:ext cx="155719" cy="143435"/>
            </a:xfrm>
            <a:prstGeom prst="roundRect">
              <a:avLst/>
            </a:prstGeom>
            <a:solidFill>
              <a:srgbClr val="C4BBFF"/>
            </a:solidFill>
            <a:ln w="38100">
              <a:solidFill>
                <a:srgbClr val="3C25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C4AA0D-BED4-4A29-B4C2-92B33C4F6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5550" y="2127897"/>
            <a:ext cx="2262425" cy="369332"/>
            <a:chOff x="8905550" y="2127897"/>
            <a:chExt cx="2262425" cy="3693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69B09B-E3C7-4FDC-BA09-F2FB5ECEB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2127897"/>
              <a:ext cx="210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New Subcommittee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09F4294-76E4-43A7-9F3D-FEE944D5D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50" y="2218129"/>
              <a:ext cx="155719" cy="143435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81C716-CD07-492F-9317-C3332C430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5550" y="2361564"/>
            <a:ext cx="1851964" cy="369304"/>
            <a:chOff x="8905550" y="2361564"/>
            <a:chExt cx="1851964" cy="36930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533C1F-613E-448E-A726-B1E142C55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2361564"/>
              <a:ext cx="1696245" cy="3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Working Group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54B6953-93EE-4C37-A82E-E4087191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50" y="2485767"/>
              <a:ext cx="155719" cy="14343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FB9A0CE-A835-4BC9-BE4E-9DE0C9F75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458" y="143435"/>
            <a:ext cx="2831824" cy="860641"/>
          </a:xfrm>
          <a:prstGeom prst="rect">
            <a:avLst/>
          </a:prstGeom>
          <a:solidFill>
            <a:srgbClr val="3C2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: Governance Flow Example" descr="Governance Flow Examples">
            <a:extLst>
              <a:ext uri="{FF2B5EF4-FFF2-40B4-BE49-F238E27FC236}">
                <a16:creationId xmlns:a16="http://schemas.microsoft.com/office/drawing/2014/main" id="{E1704A6E-0524-41C0-90A6-E8E65562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6" y="208097"/>
            <a:ext cx="8877961" cy="707923"/>
          </a:xfrm>
        </p:spPr>
        <p:txBody>
          <a:bodyPr>
            <a:normAutofit fontScale="90000"/>
          </a:bodyPr>
          <a:lstStyle/>
          <a:p>
            <a:r>
              <a:rPr lang="en-US" dirty="0"/>
              <a:t>Shared Technology Governance Flow Examples </a:t>
            </a:r>
            <a:r>
              <a:rPr lang="en-US" dirty="0">
                <a:solidFill>
                  <a:srgbClr val="3B2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chnology Governance" descr="Shared Technology Governance&#10;">
            <a:extLst>
              <a:ext uri="{FF2B5EF4-FFF2-40B4-BE49-F238E27FC236}">
                <a16:creationId xmlns:a16="http://schemas.microsoft.com/office/drawing/2014/main" id="{952F9D2D-A0C9-48E4-BD1C-C8486B6158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778690" y="1464455"/>
            <a:ext cx="1968137" cy="951411"/>
          </a:xfrm>
          <a:prstGeom prst="roundRect">
            <a:avLst/>
          </a:prstGeom>
          <a:ln w="38100">
            <a:solidFill>
              <a:srgbClr val="C997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Governance</a:t>
            </a:r>
          </a:p>
        </p:txBody>
      </p:sp>
      <p:sp>
        <p:nvSpPr>
          <p:cNvPr id="18" name="Academic Technology Advisory" descr="Academic Technology Advisory&#10;">
            <a:extLst>
              <a:ext uri="{FF2B5EF4-FFF2-40B4-BE49-F238E27FC236}">
                <a16:creationId xmlns:a16="http://schemas.microsoft.com/office/drawing/2014/main" id="{B893FE1D-2243-4062-A548-377B5A0805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59702" y="3420291"/>
            <a:ext cx="1532707" cy="951411"/>
          </a:xfrm>
          <a:prstGeom prst="roundRect">
            <a:avLst/>
          </a:prstGeom>
          <a:solidFill>
            <a:srgbClr val="C4BCFF"/>
          </a:solidFill>
          <a:ln w="38100">
            <a:solidFill>
              <a:srgbClr val="3C256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Academic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Advisory</a:t>
            </a:r>
          </a:p>
        </p:txBody>
      </p:sp>
      <p:sp>
        <p:nvSpPr>
          <p:cNvPr id="21" name="Procurement" descr="Procurement&#10;">
            <a:extLst>
              <a:ext uri="{FF2B5EF4-FFF2-40B4-BE49-F238E27FC236}">
                <a16:creationId xmlns:a16="http://schemas.microsoft.com/office/drawing/2014/main" id="{0723A197-A5BD-4620-A036-1519CE1AFF02}"/>
              </a:ext>
            </a:extLst>
          </p:cNvPr>
          <p:cNvSpPr/>
          <p:nvPr/>
        </p:nvSpPr>
        <p:spPr>
          <a:xfrm>
            <a:off x="3218807" y="3437709"/>
            <a:ext cx="1532707" cy="951411"/>
          </a:xfrm>
          <a:prstGeom prst="roundRect">
            <a:avLst/>
          </a:prstGeom>
          <a:solidFill>
            <a:srgbClr val="C4BCFF"/>
          </a:solidFill>
          <a:ln w="38100">
            <a:solidFill>
              <a:srgbClr val="3C256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</a:p>
        </p:txBody>
      </p:sp>
      <p:sp>
        <p:nvSpPr>
          <p:cNvPr id="19" name="Applications and Services" descr="Technical Architecture&#10;">
            <a:extLst>
              <a:ext uri="{FF2B5EF4-FFF2-40B4-BE49-F238E27FC236}">
                <a16:creationId xmlns:a16="http://schemas.microsoft.com/office/drawing/2014/main" id="{D99F2D98-31AC-418E-80AA-C3D7893D53B2}"/>
              </a:ext>
            </a:extLst>
          </p:cNvPr>
          <p:cNvSpPr/>
          <p:nvPr/>
        </p:nvSpPr>
        <p:spPr>
          <a:xfrm>
            <a:off x="4977913" y="3413631"/>
            <a:ext cx="1558688" cy="96678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Applications &amp; Services</a:t>
            </a:r>
          </a:p>
        </p:txBody>
      </p:sp>
      <p:sp>
        <p:nvSpPr>
          <p:cNvPr id="17" name="Information Security" descr="Technical Architecture&#10;">
            <a:extLst>
              <a:ext uri="{FF2B5EF4-FFF2-40B4-BE49-F238E27FC236}">
                <a16:creationId xmlns:a16="http://schemas.microsoft.com/office/drawing/2014/main" id="{7A38C77A-DD60-4B36-BE04-D1B7EECE4971}"/>
              </a:ext>
            </a:extLst>
          </p:cNvPr>
          <p:cNvSpPr/>
          <p:nvPr/>
        </p:nvSpPr>
        <p:spPr>
          <a:xfrm>
            <a:off x="6788482" y="3429000"/>
            <a:ext cx="1532707" cy="9514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</p:txBody>
      </p:sp>
      <p:sp>
        <p:nvSpPr>
          <p:cNvPr id="20" name="Technical Architecture" descr="Technical Architecture&#10;">
            <a:extLst>
              <a:ext uri="{FF2B5EF4-FFF2-40B4-BE49-F238E27FC236}">
                <a16:creationId xmlns:a16="http://schemas.microsoft.com/office/drawing/2014/main" id="{3718D0E6-FD85-412B-B8F4-2992854C34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22105" y="3437709"/>
            <a:ext cx="1532706" cy="9514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Technical Architecture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BF4F93-317E-4DF2-9A8B-FDBE33E14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9150" y="4937762"/>
            <a:ext cx="2637427" cy="1116592"/>
            <a:chOff x="767746" y="4688984"/>
            <a:chExt cx="2637427" cy="1539253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5E3CD694-045F-43B7-B950-6C90E024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7746" y="4688984"/>
              <a:ext cx="2637427" cy="1539253"/>
            </a:xfrm>
            <a:prstGeom prst="cloud">
              <a:avLst/>
            </a:prstGeom>
            <a:noFill/>
            <a:ln w="38100">
              <a:solidFill>
                <a:srgbClr val="C997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2" name="Colleges or Departments" descr="Academic Technology Advisory&#10;">
              <a:extLst>
                <a:ext uri="{FF2B5EF4-FFF2-40B4-BE49-F238E27FC236}">
                  <a16:creationId xmlns:a16="http://schemas.microsoft.com/office/drawing/2014/main" id="{A4434842-35D6-4762-ABE0-6E1E3C1063AA}"/>
                </a:ext>
              </a:extLst>
            </p:cNvPr>
            <p:cNvSpPr txBox="1"/>
            <p:nvPr/>
          </p:nvSpPr>
          <p:spPr>
            <a:xfrm>
              <a:off x="1396819" y="5022468"/>
              <a:ext cx="1658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Colleges or Departments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3809AA-00C6-44F0-9A5B-25D7FDA83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257" y="1438156"/>
            <a:ext cx="2637427" cy="1321424"/>
            <a:chOff x="767746" y="4688984"/>
            <a:chExt cx="2637427" cy="1539253"/>
          </a:xfrm>
        </p:grpSpPr>
        <p:sp>
          <p:nvSpPr>
            <p:cNvPr id="33" name="Cloud">
              <a:extLst>
                <a:ext uri="{FF2B5EF4-FFF2-40B4-BE49-F238E27FC236}">
                  <a16:creationId xmlns:a16="http://schemas.microsoft.com/office/drawing/2014/main" id="{2165DD30-93ED-4851-8536-8A182F14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7746" y="4688984"/>
              <a:ext cx="2637427" cy="1539253"/>
            </a:xfrm>
            <a:prstGeom prst="cloud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4" name="Cabinet or Divisional Leadership" descr="Cabinet or Divisional Leadership&#10;">
              <a:extLst>
                <a:ext uri="{FF2B5EF4-FFF2-40B4-BE49-F238E27FC236}">
                  <a16:creationId xmlns:a16="http://schemas.microsoft.com/office/drawing/2014/main" id="{CE22B420-CD4D-48CB-95EB-FFFC053CC23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535195" y="4856025"/>
              <a:ext cx="1839660" cy="1075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Cabinet or Divisional Leadership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4385A-C66B-43A2-92BF-DB368BD4D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458" y="143435"/>
            <a:ext cx="2831824" cy="860641"/>
          </a:xfrm>
          <a:prstGeom prst="rect">
            <a:avLst/>
          </a:prstGeom>
          <a:solidFill>
            <a:srgbClr val="3C2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8B17F9-EFBD-4DEA-825F-D7DA0269B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26056" y="3045870"/>
            <a:ext cx="7062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0F038E-F69C-4267-89E1-F9172B49E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762759" y="2415866"/>
            <a:ext cx="0" cy="630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94086B-9CDE-436C-BD17-103BEC32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226056" y="3045870"/>
            <a:ext cx="0" cy="374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793077-C0AE-4AA4-8FC3-D8E5B1202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554836" y="3054579"/>
            <a:ext cx="0" cy="374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5B851A-1060-4584-BFA7-8745383A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757257" y="3045870"/>
            <a:ext cx="4412" cy="367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D7DDD4-E922-4BEA-B65E-3B6DAFC90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985161" y="3054579"/>
            <a:ext cx="0" cy="3831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9B7A25-60F1-4BF5-A90A-FD4CD3A12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9288458" y="3045870"/>
            <a:ext cx="0" cy="391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64742D-6837-4172-849B-41B500CF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5550" y="2127897"/>
            <a:ext cx="2262425" cy="369332"/>
            <a:chOff x="8905550" y="2127897"/>
            <a:chExt cx="2262425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0EDE07-B23C-48B3-BD69-765035F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2127897"/>
              <a:ext cx="210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New Subcommittee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D01D4DA-65BC-41D0-8CD0-7427C23B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50" y="2218129"/>
              <a:ext cx="155719" cy="143435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5F19BD-6A97-4581-9EEA-C7A15481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406" y="1574295"/>
            <a:ext cx="2905063" cy="646331"/>
            <a:chOff x="8899406" y="1574295"/>
            <a:chExt cx="2905063" cy="64633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B6C030-A6F0-4EE6-B892-A6219C683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1574295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Steering Committee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Subcommittee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169A206-ABA6-4A13-9CFA-4BF28A1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99406" y="1699795"/>
              <a:ext cx="155719" cy="143435"/>
            </a:xfrm>
            <a:prstGeom prst="roundRect">
              <a:avLst/>
            </a:prstGeom>
            <a:noFill/>
            <a:ln w="38100">
              <a:solidFill>
                <a:srgbClr val="C997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CB88895-B69E-48CD-91AC-AB68D631B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49" y="1944896"/>
              <a:ext cx="155719" cy="143435"/>
            </a:xfrm>
            <a:prstGeom prst="roundRect">
              <a:avLst/>
            </a:prstGeom>
            <a:solidFill>
              <a:srgbClr val="C4BCFF"/>
            </a:solidFill>
            <a:ln w="38100">
              <a:solidFill>
                <a:srgbClr val="3C25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407BB115-3E7F-43FC-9220-9AA2A0DEC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32413" y="4488405"/>
            <a:ext cx="717582" cy="787804"/>
          </a:xfrm>
          <a:prstGeom prst="curvedConnector2">
            <a:avLst/>
          </a:prstGeom>
          <a:ln w="76200">
            <a:solidFill>
              <a:srgbClr val="C99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22A4B02B-59D7-415D-ACA0-39688D219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6962" y="4520343"/>
            <a:ext cx="1916363" cy="1711376"/>
          </a:xfrm>
          <a:prstGeom prst="rect">
            <a:avLst/>
          </a:prstGeom>
        </p:spPr>
      </p:pic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885CDE40-1606-4993-AA8D-00DA362C3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90962" y="4648382"/>
            <a:ext cx="50456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C99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A33FECB9-7428-439D-B2C8-0F6BA23A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406908" y="1981181"/>
            <a:ext cx="921655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C99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0BFE6FC2-CD84-45BA-BA3E-385ED131C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26288" y="1918732"/>
            <a:ext cx="1036755" cy="1767792"/>
          </a:xfrm>
          <a:prstGeom prst="curvedConnector2">
            <a:avLst/>
          </a:prstGeom>
          <a:ln w="76200">
            <a:solidFill>
              <a:srgbClr val="C99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hared Technology Governance Flow Examples">
            <a:extLst>
              <a:ext uri="{FF2B5EF4-FFF2-40B4-BE49-F238E27FC236}">
                <a16:creationId xmlns:a16="http://schemas.microsoft.com/office/drawing/2014/main" id="{E1704A6E-0524-41C0-90A6-E8E65562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6" y="208097"/>
            <a:ext cx="8562484" cy="7079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Shared Technology Governance Flow Examples </a:t>
            </a:r>
            <a:r>
              <a:rPr lang="en-US" dirty="0">
                <a:solidFill>
                  <a:srgbClr val="3B2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chnology Governance" descr="Shared Technology Governance&#10;">
            <a:extLst>
              <a:ext uri="{FF2B5EF4-FFF2-40B4-BE49-F238E27FC236}">
                <a16:creationId xmlns:a16="http://schemas.microsoft.com/office/drawing/2014/main" id="{952F9D2D-A0C9-48E4-BD1C-C8486B6158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778690" y="1464455"/>
            <a:ext cx="1968137" cy="951411"/>
          </a:xfrm>
          <a:prstGeom prst="roundRect">
            <a:avLst/>
          </a:prstGeom>
          <a:ln w="38100">
            <a:solidFill>
              <a:srgbClr val="C997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Governance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4385A-C66B-43A2-92BF-DB368BD4D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458" y="143435"/>
            <a:ext cx="2831824" cy="860641"/>
          </a:xfrm>
          <a:prstGeom prst="rect">
            <a:avLst/>
          </a:prstGeom>
          <a:solidFill>
            <a:srgbClr val="3C2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Academic Technology Advisory" descr="Academic Technology Advisory&#10;">
            <a:extLst>
              <a:ext uri="{FF2B5EF4-FFF2-40B4-BE49-F238E27FC236}">
                <a16:creationId xmlns:a16="http://schemas.microsoft.com/office/drawing/2014/main" id="{B893FE1D-2243-4062-A548-377B5A0805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59702" y="3420291"/>
            <a:ext cx="1532707" cy="951411"/>
          </a:xfrm>
          <a:prstGeom prst="roundRect">
            <a:avLst/>
          </a:prstGeom>
          <a:solidFill>
            <a:srgbClr val="C4BCFF"/>
          </a:solidFill>
          <a:ln w="38100">
            <a:solidFill>
              <a:srgbClr val="3C256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Academic Technology Advisory</a:t>
            </a:r>
          </a:p>
        </p:txBody>
      </p:sp>
      <p:sp>
        <p:nvSpPr>
          <p:cNvPr id="17" name="Procurement" descr="Procurement&#10;">
            <a:extLst>
              <a:ext uri="{FF2B5EF4-FFF2-40B4-BE49-F238E27FC236}">
                <a16:creationId xmlns:a16="http://schemas.microsoft.com/office/drawing/2014/main" id="{7A38C77A-DD60-4B36-BE04-D1B7EECE49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10124" y="3420291"/>
            <a:ext cx="1532707" cy="9514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</a:p>
        </p:txBody>
      </p:sp>
      <p:sp>
        <p:nvSpPr>
          <p:cNvPr id="19" name="Application and Services" descr="Applications &amp; Services&#10;">
            <a:extLst>
              <a:ext uri="{FF2B5EF4-FFF2-40B4-BE49-F238E27FC236}">
                <a16:creationId xmlns:a16="http://schemas.microsoft.com/office/drawing/2014/main" id="{D99F2D98-31AC-418E-80AA-C3D7893D53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77913" y="3413631"/>
            <a:ext cx="1558688" cy="96678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Applications &amp; Services</a:t>
            </a:r>
          </a:p>
        </p:txBody>
      </p:sp>
      <p:sp>
        <p:nvSpPr>
          <p:cNvPr id="21" name="Information Security" descr="Information Security&#10;">
            <a:extLst>
              <a:ext uri="{FF2B5EF4-FFF2-40B4-BE49-F238E27FC236}">
                <a16:creationId xmlns:a16="http://schemas.microsoft.com/office/drawing/2014/main" id="{0723A197-A5BD-4620-A036-1519CE1AFF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95676" y="3429000"/>
            <a:ext cx="1532707" cy="951411"/>
          </a:xfrm>
          <a:prstGeom prst="roundRect">
            <a:avLst/>
          </a:prstGeom>
          <a:solidFill>
            <a:srgbClr val="C4BCFF"/>
          </a:solidFill>
          <a:ln w="38100">
            <a:solidFill>
              <a:srgbClr val="3C256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Information Security</a:t>
            </a:r>
          </a:p>
        </p:txBody>
      </p:sp>
      <p:sp>
        <p:nvSpPr>
          <p:cNvPr id="20" name="Technical Architecture" descr="Technical Architecture&#10;">
            <a:extLst>
              <a:ext uri="{FF2B5EF4-FFF2-40B4-BE49-F238E27FC236}">
                <a16:creationId xmlns:a16="http://schemas.microsoft.com/office/drawing/2014/main" id="{3718D0E6-FD85-412B-B8F4-2992854C34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22105" y="3437709"/>
            <a:ext cx="1532706" cy="95141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Technical Architecture</a:t>
            </a:r>
          </a:p>
        </p:txBody>
      </p:sp>
      <p:grpSp>
        <p:nvGrpSpPr>
          <p:cNvPr id="72" name="Group Student Affairs">
            <a:extLst>
              <a:ext uri="{FF2B5EF4-FFF2-40B4-BE49-F238E27FC236}">
                <a16:creationId xmlns:a16="http://schemas.microsoft.com/office/drawing/2014/main" id="{3A066F06-1BD0-4AC7-BF66-54E0A89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7746" y="4688984"/>
            <a:ext cx="2637427" cy="1539253"/>
            <a:chOff x="767746" y="4688984"/>
            <a:chExt cx="2637427" cy="1539253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4D4393CC-B835-4C46-A8F5-17E02FBEF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7746" y="4688984"/>
              <a:ext cx="2637427" cy="1539253"/>
            </a:xfrm>
            <a:prstGeom prst="cloud">
              <a:avLst/>
            </a:prstGeom>
            <a:noFill/>
            <a:ln w="38100">
              <a:solidFill>
                <a:srgbClr val="C997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Student Affairs" descr="Fiscal Affairs&#10;">
              <a:extLst>
                <a:ext uri="{FF2B5EF4-FFF2-40B4-BE49-F238E27FC236}">
                  <a16:creationId xmlns:a16="http://schemas.microsoft.com/office/drawing/2014/main" id="{2B272AA4-EE2D-48B8-87E7-D9126B45CD7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79806" y="5180809"/>
              <a:ext cx="1813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Financial Services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0F038E-F69C-4267-89E1-F9172B49E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762759" y="2415866"/>
            <a:ext cx="0" cy="630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94086B-9CDE-436C-BD17-103BEC32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226056" y="3045870"/>
            <a:ext cx="0" cy="374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793077-C0AE-4AA4-8FC3-D8E5B1202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976478" y="3045870"/>
            <a:ext cx="0" cy="374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8B17F9-EFBD-4DEA-825F-D7DA0269B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26056" y="3045870"/>
            <a:ext cx="7062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5B851A-1060-4584-BFA7-8745383A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757257" y="3045870"/>
            <a:ext cx="4412" cy="367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D7DDD4-E922-4BEA-B65E-3B6DAFC90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562030" y="3045870"/>
            <a:ext cx="0" cy="3831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9B7A25-60F1-4BF5-A90A-FD4CD3A12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9288458" y="3045870"/>
            <a:ext cx="0" cy="391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64742D-6837-4172-849B-41B500CF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5550" y="2127897"/>
            <a:ext cx="2262425" cy="369332"/>
            <a:chOff x="8905550" y="2127897"/>
            <a:chExt cx="2262425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0EDE07-B23C-48B3-BD69-765035F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2127897"/>
              <a:ext cx="210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New Subcommittee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D01D4DA-65BC-41D0-8CD0-7427C23B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50" y="2218129"/>
              <a:ext cx="155719" cy="143435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5F19BD-6A97-4581-9EEA-C7A15481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406" y="1574295"/>
            <a:ext cx="2905063" cy="646331"/>
            <a:chOff x="8899406" y="1574295"/>
            <a:chExt cx="2905063" cy="64633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B6C030-A6F0-4EE6-B892-A6219C683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061269" y="1574295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Steering Committee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Subcommittee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169A206-ABA6-4A13-9CFA-4BF28A1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99406" y="1699795"/>
              <a:ext cx="155719" cy="143435"/>
            </a:xfrm>
            <a:prstGeom prst="roundRect">
              <a:avLst/>
            </a:prstGeom>
            <a:noFill/>
            <a:ln w="38100">
              <a:solidFill>
                <a:srgbClr val="C997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CB88895-B69E-48CD-91AC-AB68D631B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05549" y="1944896"/>
              <a:ext cx="155719" cy="143435"/>
            </a:xfrm>
            <a:prstGeom prst="roundRect">
              <a:avLst/>
            </a:prstGeom>
            <a:solidFill>
              <a:srgbClr val="C4BCFF"/>
            </a:solidFill>
            <a:ln w="38100">
              <a:solidFill>
                <a:srgbClr val="3C25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FC859AD8-3B83-434E-91FB-64C55E30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4650" y="4839664"/>
            <a:ext cx="1362122" cy="1362122"/>
          </a:xfrm>
          <a:prstGeom prst="rect">
            <a:avLst/>
          </a:prstGeom>
        </p:spPr>
      </p:pic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407BB115-3E7F-43FC-9220-9AA2A0DEC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57257" y="4545716"/>
            <a:ext cx="1645321" cy="1231438"/>
          </a:xfrm>
          <a:prstGeom prst="curvedConnector2">
            <a:avLst/>
          </a:prstGeom>
          <a:ln w="76200">
            <a:solidFill>
              <a:srgbClr val="C99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23C602B3-DD83-40E5-920A-4B1C9F5E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V="1">
            <a:off x="6712432" y="2251250"/>
            <a:ext cx="1319749" cy="752278"/>
          </a:xfrm>
          <a:prstGeom prst="curvedConnector2">
            <a:avLst/>
          </a:prstGeom>
          <a:ln w="76200">
            <a:solidFill>
              <a:srgbClr val="C99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66BC26-661B-124F-B638-18900E162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2987" y="2127896"/>
            <a:ext cx="155719" cy="255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meline"/>
          <p:cNvSpPr>
            <a:spLocks noGrp="1"/>
          </p:cNvSpPr>
          <p:nvPr>
            <p:ph type="title"/>
          </p:nvPr>
        </p:nvSpPr>
        <p:spPr>
          <a:xfrm>
            <a:off x="410497" y="80081"/>
            <a:ext cx="9047011" cy="98062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graphicFrame>
        <p:nvGraphicFrame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066" y="892937"/>
          <a:ext cx="11591108" cy="234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Broad Ingagements" descr="Broad Engagements&#10;&#10;Present the governance framework&#10;Answer Questions&#10;Demonstrate Valu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/>
        </p:nvGraphicFramePr>
        <p:xfrm>
          <a:off x="308066" y="2825497"/>
          <a:ext cx="2554583" cy="3396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4583">
                  <a:extLst>
                    <a:ext uri="{9D8B030D-6E8A-4147-A177-3AD203B41FA5}">
                      <a16:colId xmlns:a16="http://schemas.microsoft.com/office/drawing/2014/main" val="206807536"/>
                    </a:ext>
                  </a:extLst>
                </a:gridCol>
              </a:tblGrid>
              <a:tr h="33961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Engagements</a:t>
                      </a:r>
                    </a:p>
                    <a:p>
                      <a:endParaRPr lang="en-US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 the shared technology governance framework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questions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Demonstrate value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1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8211"/>
                  </a:ext>
                </a:extLst>
              </a:tr>
            </a:tbl>
          </a:graphicData>
        </a:graphic>
      </p:graphicFrame>
      <p:graphicFrame>
        <p:nvGraphicFramePr>
          <p:cNvPr id="11" name="First Committee Meeting" descr="First Committee Meeting&#10;Assemble the committee&#10;Committee defines schedule &amp; commitment&#10;Draft and finalize the charge&#10;"/>
          <p:cNvGraphicFramePr>
            <a:graphicFrameLocks noGrp="1"/>
          </p:cNvGraphicFramePr>
          <p:nvPr/>
        </p:nvGraphicFramePr>
        <p:xfrm>
          <a:off x="6196872" y="2825497"/>
          <a:ext cx="2657489" cy="3396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89">
                  <a:extLst>
                    <a:ext uri="{9D8B030D-6E8A-4147-A177-3AD203B41FA5}">
                      <a16:colId xmlns:a16="http://schemas.microsoft.com/office/drawing/2014/main" val="206807536"/>
                    </a:ext>
                  </a:extLst>
                </a:gridCol>
              </a:tblGrid>
              <a:tr h="339619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Committee Meeting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Assemble the committee</a:t>
                      </a:r>
                      <a:b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 defines schedule &amp;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commitment</a:t>
                      </a:r>
                      <a:b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and finalize the charge</a:t>
                      </a:r>
                    </a:p>
                  </a:txBody>
                  <a:tcPr>
                    <a:solidFill>
                      <a:srgbClr val="FEE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8211"/>
                  </a:ext>
                </a:extLst>
              </a:tr>
            </a:tbl>
          </a:graphicData>
        </a:graphic>
      </p:graphicFrame>
      <p:graphicFrame>
        <p:nvGraphicFramePr>
          <p:cNvPr id="12" name="Subcommittees Organize" descr="Subcommittees Organize&#10;&#10;Sub-committees form and organize around committee charge&#10;Standardize processes and communications&#10;Communicate processes to university community&#10;"/>
          <p:cNvGraphicFramePr>
            <a:graphicFrameLocks noGrp="1"/>
          </p:cNvGraphicFramePr>
          <p:nvPr/>
        </p:nvGraphicFramePr>
        <p:xfrm>
          <a:off x="3211208" y="2825497"/>
          <a:ext cx="2618721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8721">
                  <a:extLst>
                    <a:ext uri="{9D8B030D-6E8A-4147-A177-3AD203B41FA5}">
                      <a16:colId xmlns:a16="http://schemas.microsoft.com/office/drawing/2014/main" val="206807536"/>
                    </a:ext>
                  </a:extLst>
                </a:gridCol>
              </a:tblGrid>
              <a:tr h="339619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Subcommittees Organize</a:t>
                      </a: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50" dirty="0">
                          <a:latin typeface="Calibri"/>
                          <a:cs typeface="Calibri"/>
                        </a:rPr>
                        <a:t>Subcommittees form, and organize around,</a:t>
                      </a:r>
                      <a:r>
                        <a:rPr lang="en-US" sz="1550" baseline="0" dirty="0">
                          <a:latin typeface="Calibri"/>
                          <a:cs typeface="Calibri"/>
                        </a:rPr>
                        <a:t> committee charge</a:t>
                      </a:r>
                      <a:br>
                        <a:rPr lang="en-US" sz="1550" dirty="0">
                          <a:latin typeface="Calibri"/>
                          <a:cs typeface="Calibri"/>
                        </a:rPr>
                      </a:br>
                      <a:endParaRPr lang="en-US" sz="1550" dirty="0"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50" dirty="0">
                          <a:latin typeface="Calibri"/>
                          <a:cs typeface="Calibri"/>
                        </a:rPr>
                        <a:t>Standardize processes and communications</a:t>
                      </a:r>
                      <a:br>
                        <a:rPr lang="en-US" sz="1550" dirty="0">
                          <a:latin typeface="Calibri"/>
                          <a:cs typeface="Calibri"/>
                        </a:rPr>
                      </a:br>
                      <a:endParaRPr lang="en-US" sz="1550" dirty="0"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50" dirty="0">
                          <a:latin typeface="Calibri"/>
                          <a:cs typeface="Calibri"/>
                        </a:rPr>
                        <a:t>Communicate processes to University community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550" dirty="0">
                        <a:latin typeface="Calibri"/>
                        <a:cs typeface="Calibri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50" dirty="0">
                          <a:latin typeface="Calibri"/>
                          <a:cs typeface="Calibri"/>
                        </a:rPr>
                        <a:t>Campus Tour (What Tech. Governance Means)</a:t>
                      </a:r>
                    </a:p>
                  </a:txBody>
                  <a:tcPr>
                    <a:solidFill>
                      <a:srgbClr val="FD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8211"/>
                  </a:ext>
                </a:extLst>
              </a:tr>
            </a:tbl>
          </a:graphicData>
        </a:graphic>
      </p:graphicFrame>
      <p:graphicFrame>
        <p:nvGraphicFramePr>
          <p:cNvPr id="8" name="Normailze Processes" descr="Normalize Processes&#10;&#10;Review existing project work&#10;Begin accepting project requests&#10;Evaluate process effectiveness and adjust"/>
          <p:cNvGraphicFramePr>
            <a:graphicFrameLocks noGrp="1"/>
          </p:cNvGraphicFramePr>
          <p:nvPr/>
        </p:nvGraphicFramePr>
        <p:xfrm>
          <a:off x="9138596" y="2825497"/>
          <a:ext cx="2760577" cy="3396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577">
                  <a:extLst>
                    <a:ext uri="{9D8B030D-6E8A-4147-A177-3AD203B41FA5}">
                      <a16:colId xmlns:a16="http://schemas.microsoft.com/office/drawing/2014/main" val="206807536"/>
                    </a:ext>
                  </a:extLst>
                </a:gridCol>
              </a:tblGrid>
              <a:tr h="3396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Normalize Processes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 existing project work</a:t>
                      </a:r>
                      <a:br>
                        <a:rPr lang="en-US" sz="16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 accepting project requests</a:t>
                      </a:r>
                      <a:br>
                        <a:rPr lang="en-US" sz="16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Evaluate process effectiveness and adjust</a:t>
                      </a:r>
                      <a:br>
                        <a:rPr lang="en-US" sz="16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6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baseline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821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508" y="556230"/>
            <a:ext cx="2532691" cy="236823"/>
          </a:xfrm>
          <a:prstGeom prst="rect">
            <a:avLst/>
          </a:prstGeom>
          <a:solidFill>
            <a:srgbClr val="402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92E2B-DA24-4B78-94DC-ED8129243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458" y="143435"/>
            <a:ext cx="2831824" cy="860641"/>
          </a:xfrm>
          <a:prstGeom prst="rect">
            <a:avLst/>
          </a:prstGeom>
          <a:solidFill>
            <a:srgbClr val="3C2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7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hared Technology Governance Committee Members"/>
          <p:cNvSpPr>
            <a:spLocks noGrp="1"/>
          </p:cNvSpPr>
          <p:nvPr>
            <p:ph type="title"/>
          </p:nvPr>
        </p:nvSpPr>
        <p:spPr>
          <a:xfrm>
            <a:off x="410496" y="208097"/>
            <a:ext cx="9507227" cy="7079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Shared Technology Governance Committee Members</a:t>
            </a:r>
          </a:p>
        </p:txBody>
      </p:sp>
      <p:sp>
        <p:nvSpPr>
          <p:cNvPr id="3" name="Content Placeholder 2" descr="Committee Member to be detirmened. "/>
          <p:cNvSpPr>
            <a:spLocks noGrp="1"/>
          </p:cNvSpPr>
          <p:nvPr>
            <p:ph idx="1"/>
          </p:nvPr>
        </p:nvSpPr>
        <p:spPr>
          <a:xfrm>
            <a:off x="284431" y="1131094"/>
            <a:ext cx="11397532" cy="5050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7508" y="556230"/>
            <a:ext cx="2532691" cy="236823"/>
          </a:xfrm>
          <a:prstGeom prst="rect">
            <a:avLst/>
          </a:prstGeom>
          <a:solidFill>
            <a:srgbClr val="402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BA714-AEA3-4851-81B0-CE0AB940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8458" y="143435"/>
            <a:ext cx="2831824" cy="860641"/>
          </a:xfrm>
          <a:prstGeom prst="rect">
            <a:avLst/>
          </a:prstGeom>
          <a:solidFill>
            <a:srgbClr val="3C2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F34C2-DCA8-86EB-439F-4BD43C07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75" y="1416871"/>
            <a:ext cx="10118650" cy="47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vernance Questions" descr="Questions?"/>
          <p:cNvSpPr>
            <a:spLocks noGrp="1"/>
          </p:cNvSpPr>
          <p:nvPr>
            <p:ph type="title" idx="4294967295"/>
          </p:nvPr>
        </p:nvSpPr>
        <p:spPr>
          <a:xfrm>
            <a:off x="1073150" y="2222487"/>
            <a:ext cx="10045700" cy="1184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857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6BC1253-B1BB-45EB-9254-DB1E614AB218}" vid="{561B6FB8-AE55-4D1D-9337-5235A376F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A&amp;F PowerPoint Template</Template>
  <TotalTime>415</TotalTime>
  <Words>736</Words>
  <Application>Microsoft Macintosh PowerPoint</Application>
  <PresentationFormat>Widescreen</PresentationFormat>
  <Paragraphs>150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Gill Sans</vt:lpstr>
      <vt:lpstr>Office Theme</vt:lpstr>
      <vt:lpstr>Building Shared Technology Governance</vt:lpstr>
      <vt:lpstr>Why Shared Technology Governance</vt:lpstr>
      <vt:lpstr>Shared Technology Governance Structure</vt:lpstr>
      <vt:lpstr>Shared Technology Governance Flow Examples 1</vt:lpstr>
      <vt:lpstr>Shared Technology Governance Flow Examples 2</vt:lpstr>
      <vt:lpstr>Timeline</vt:lpstr>
      <vt:lpstr>Shared Technology Governance Committee Members</vt:lpstr>
      <vt:lpstr>Questions?</vt:lpstr>
    </vt:vector>
  </TitlesOfParts>
  <Company>San Francisco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Cramer</dc:creator>
  <cp:lastModifiedBy>Andrea N Gerlach</cp:lastModifiedBy>
  <cp:revision>57</cp:revision>
  <dcterms:created xsi:type="dcterms:W3CDTF">2020-11-16T19:11:55Z</dcterms:created>
  <dcterms:modified xsi:type="dcterms:W3CDTF">2022-11-03T21:28:20Z</dcterms:modified>
</cp:coreProperties>
</file>